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2F8"/>
          </a:solidFill>
        </a:fill>
      </a:tcStyle>
    </a:wholeTbl>
    <a:band2H>
      <a:tcTxStyle b="def" i="def"/>
      <a:tcStyle>
        <a:tcBdr/>
        <a:fill>
          <a:solidFill>
            <a:srgbClr val="E7F1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ECD"/>
          </a:solidFill>
        </a:fill>
      </a:tcStyle>
    </a:wholeTbl>
    <a:band2H>
      <a:tcTxStyle b="def" i="def"/>
      <a:tcStyle>
        <a:tcBdr/>
        <a:fill>
          <a:solidFill>
            <a:srgbClr val="FAE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D2F4"/>
          </a:solidFill>
        </a:fill>
      </a:tcStyle>
    </a:wholeTbl>
    <a:band2H>
      <a:tcTxStyle b="def" i="def"/>
      <a:tcStyle>
        <a:tcBdr/>
        <a:fill>
          <a:solidFill>
            <a:srgbClr val="F0EAF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2100" u="none">
                <a:solidFill>
                  <a:srgbClr val="595959"/>
                </a:solidFill>
                <a:latin typeface="Corbel"/>
              </a:defRPr>
            </a:pPr>
            <a:r>
              <a:rPr b="0" i="0" strike="noStrike" sz="2100" u="none">
                <a:solidFill>
                  <a:srgbClr val="595959"/>
                </a:solidFill>
                <a:latin typeface="Corbel"/>
              </a:rPr>
              <a:t>Prozentualer Smartphonebesitz bei Kindern</a:t>
            </a:r>
          </a:p>
        </c:rich>
      </c:tx>
      <c:layout>
        <c:manualLayout>
          <c:xMode val="edge"/>
          <c:yMode val="edge"/>
          <c:x val="0.203368"/>
          <c:y val="0"/>
          <c:w val="0.593263"/>
          <c:h val="0.11400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478665"/>
          <c:y val="0.114009"/>
          <c:w val="0.947134"/>
          <c:h val="0.758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Alter der Kinder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Corbel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06 - 07 Jahre</c:v>
                </c:pt>
                <c:pt idx="1">
                  <c:v>08 - 09 Jahre</c:v>
                </c:pt>
                <c:pt idx="2">
                  <c:v>10 - 11 Jahre</c:v>
                </c:pt>
                <c:pt idx="3">
                  <c:v>12 - 13 Jahre</c:v>
                </c:pt>
                <c:pt idx="4">
                  <c:v>14 - 15 Jahre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6.000000</c:v>
                </c:pt>
                <c:pt idx="1">
                  <c:v>33.000000</c:v>
                </c:pt>
                <c:pt idx="2">
                  <c:v>75.000000</c:v>
                </c:pt>
                <c:pt idx="3">
                  <c:v>95.000000</c:v>
                </c:pt>
                <c:pt idx="4">
                  <c:v>95.000000</c:v>
                </c:pt>
              </c:numCache>
            </c:numRef>
          </c:val>
        </c:ser>
        <c:gapWidth val="8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3175" cap="flat">
            <a:solidFill>
              <a:srgbClr val="212121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595959"/>
                </a:solidFill>
                <a:latin typeface="Corbel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3175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595959"/>
                </a:solidFill>
                <a:latin typeface="Corbel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solidFill>
          <a:srgbClr val="CDD0D1"/>
        </a:solidFill>
        <a:ln w="3175" cap="flat">
          <a:solidFill>
            <a:srgbClr val="212121"/>
          </a:solidFill>
          <a:prstDash val="solid"/>
          <a:round/>
        </a:ln>
        <a:effectLst/>
      </c:spPr>
    </c:plotArea>
    <c:legend>
      <c:legendPos val="b"/>
      <c:layout>
        <c:manualLayout>
          <c:xMode val="edge"/>
          <c:yMode val="edge"/>
          <c:x val="0.42731"/>
          <c:y val="0.947443"/>
          <c:w val="0.169091"/>
          <c:h val="0.052557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100" u="none">
              <a:solidFill>
                <a:srgbClr val="595959"/>
              </a:solidFill>
              <a:latin typeface="Corbel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orbel"/>
      </a:defRPr>
    </a:lvl1pPr>
    <a:lvl2pPr indent="228600" defTabSz="457200" latinLnBrk="0">
      <a:defRPr sz="1200">
        <a:latin typeface="+mn-lt"/>
        <a:ea typeface="+mn-ea"/>
        <a:cs typeface="+mn-cs"/>
        <a:sym typeface="Corbel"/>
      </a:defRPr>
    </a:lvl2pPr>
    <a:lvl3pPr indent="457200" defTabSz="457200" latinLnBrk="0">
      <a:defRPr sz="1200">
        <a:latin typeface="+mn-lt"/>
        <a:ea typeface="+mn-ea"/>
        <a:cs typeface="+mn-cs"/>
        <a:sym typeface="Corbel"/>
      </a:defRPr>
    </a:lvl3pPr>
    <a:lvl4pPr indent="685800" defTabSz="457200" latinLnBrk="0">
      <a:defRPr sz="1200">
        <a:latin typeface="+mn-lt"/>
        <a:ea typeface="+mn-ea"/>
        <a:cs typeface="+mn-cs"/>
        <a:sym typeface="Corbel"/>
      </a:defRPr>
    </a:lvl4pPr>
    <a:lvl5pPr indent="914400" defTabSz="457200" latinLnBrk="0">
      <a:defRPr sz="1200">
        <a:latin typeface="+mn-lt"/>
        <a:ea typeface="+mn-ea"/>
        <a:cs typeface="+mn-cs"/>
        <a:sym typeface="Corbel"/>
      </a:defRPr>
    </a:lvl5pPr>
    <a:lvl6pPr indent="1143000" defTabSz="457200" latinLnBrk="0">
      <a:defRPr sz="1200">
        <a:latin typeface="+mn-lt"/>
        <a:ea typeface="+mn-ea"/>
        <a:cs typeface="+mn-cs"/>
        <a:sym typeface="Corbel"/>
      </a:defRPr>
    </a:lvl6pPr>
    <a:lvl7pPr indent="1371600" defTabSz="457200" latinLnBrk="0">
      <a:defRPr sz="1200">
        <a:latin typeface="+mn-lt"/>
        <a:ea typeface="+mn-ea"/>
        <a:cs typeface="+mn-cs"/>
        <a:sym typeface="Corbel"/>
      </a:defRPr>
    </a:lvl7pPr>
    <a:lvl8pPr indent="1600200" defTabSz="457200" latinLnBrk="0">
      <a:defRPr sz="1200">
        <a:latin typeface="+mn-lt"/>
        <a:ea typeface="+mn-ea"/>
        <a:cs typeface="+mn-cs"/>
        <a:sym typeface="Corbel"/>
      </a:defRPr>
    </a:lvl8pPr>
    <a:lvl9pPr indent="1828800" defTabSz="457200" latinLnBrk="0">
      <a:defRPr sz="1200">
        <a:latin typeface="+mn-lt"/>
        <a:ea typeface="+mn-ea"/>
        <a:cs typeface="+mn-cs"/>
        <a:sym typeface="Corbe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8"/>
          <p:cNvGrpSpPr/>
          <p:nvPr/>
        </p:nvGrpSpPr>
        <p:grpSpPr>
          <a:xfrm>
            <a:off x="546099" y="-4764"/>
            <a:ext cx="5014914" cy="6862765"/>
            <a:chOff x="0" y="0"/>
            <a:chExt cx="5014912" cy="6862763"/>
          </a:xfrm>
        </p:grpSpPr>
        <p:sp>
          <p:nvSpPr>
            <p:cNvPr id="18" name="Freeform 6"/>
            <p:cNvSpPr/>
            <p:nvPr/>
          </p:nvSpPr>
          <p:spPr>
            <a:xfrm>
              <a:off x="438150" y="0"/>
              <a:ext cx="1063626" cy="2782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898"/>
                  </a:moveTo>
                  <a:lnTo>
                    <a:pt x="7254" y="21600"/>
                  </a:lnTo>
                  <a:lnTo>
                    <a:pt x="21600" y="0"/>
                  </a:lnTo>
                  <a:lnTo>
                    <a:pt x="13863" y="0"/>
                  </a:lnTo>
                  <a:lnTo>
                    <a:pt x="0" y="2089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0" y="0"/>
              <a:ext cx="1035051" cy="267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454" y="21600"/>
                  </a:moveTo>
                  <a:lnTo>
                    <a:pt x="21600" y="0"/>
                  </a:lnTo>
                  <a:lnTo>
                    <a:pt x="13616" y="0"/>
                  </a:lnTo>
                  <a:lnTo>
                    <a:pt x="0" y="20869"/>
                  </a:lnTo>
                  <a:lnTo>
                    <a:pt x="7255" y="21562"/>
                  </a:lnTo>
                  <a:lnTo>
                    <a:pt x="7454" y="2160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" name="Freeform 9"/>
            <p:cNvSpPr/>
            <p:nvPr/>
          </p:nvSpPr>
          <p:spPr>
            <a:xfrm>
              <a:off x="-1" y="2587625"/>
              <a:ext cx="2693989" cy="4275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645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" name="Freeform 10"/>
            <p:cNvSpPr/>
            <p:nvPr/>
          </p:nvSpPr>
          <p:spPr>
            <a:xfrm>
              <a:off x="442911" y="2697163"/>
              <a:ext cx="3332164" cy="416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  <a:lnTo>
                    <a:pt x="20797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C5A8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" name="Freeform 11"/>
            <p:cNvSpPr/>
            <p:nvPr/>
          </p:nvSpPr>
          <p:spPr>
            <a:xfrm>
              <a:off x="438150" y="2692400"/>
              <a:ext cx="4576763" cy="4170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2" y="25"/>
                  </a:lnTo>
                  <a:lnTo>
                    <a:pt x="15749" y="21600"/>
                  </a:lnTo>
                  <a:lnTo>
                    <a:pt x="21600" y="21600"/>
                  </a:lnTo>
                  <a:lnTo>
                    <a:pt x="1686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7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Freeform 12"/>
            <p:cNvSpPr/>
            <p:nvPr/>
          </p:nvSpPr>
          <p:spPr>
            <a:xfrm>
              <a:off x="0" y="2582863"/>
              <a:ext cx="3584576" cy="427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525" y="889"/>
                  </a:lnTo>
                  <a:lnTo>
                    <a:pt x="2181" y="481"/>
                  </a:lnTo>
                  <a:lnTo>
                    <a:pt x="2152" y="457"/>
                  </a:lnTo>
                  <a:lnTo>
                    <a:pt x="0" y="0"/>
                  </a:lnTo>
                  <a:lnTo>
                    <a:pt x="0" y="24"/>
                  </a:lnTo>
                  <a:lnTo>
                    <a:pt x="16233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" name="Title Text"/>
          <p:cNvSpPr txBox="1"/>
          <p:nvPr>
            <p:ph type="title"/>
          </p:nvPr>
        </p:nvSpPr>
        <p:spPr>
          <a:xfrm>
            <a:off x="2928400" y="1380067"/>
            <a:ext cx="8574624" cy="2616201"/>
          </a:xfrm>
          <a:prstGeom prst="rect">
            <a:avLst/>
          </a:prstGeom>
        </p:spPr>
        <p:txBody>
          <a:bodyPr anchor="b"/>
          <a:lstStyle>
            <a:lvl1pPr algn="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sz="quarter" idx="1"/>
          </p:nvPr>
        </p:nvSpPr>
        <p:spPr>
          <a:xfrm>
            <a:off x="4515377" y="3996266"/>
            <a:ext cx="6987645" cy="1388535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100"/>
            </a:lvl1pPr>
            <a:lvl2pPr marL="0" indent="457200" algn="r">
              <a:buClrTx/>
              <a:buSzTx/>
              <a:buFontTx/>
              <a:buNone/>
              <a:defRPr sz="2100"/>
            </a:lvl2pPr>
            <a:lvl3pPr marL="0" indent="914400" algn="r">
              <a:buClrTx/>
              <a:buSzTx/>
              <a:buFontTx/>
              <a:buNone/>
              <a:defRPr sz="2100"/>
            </a:lvl3pPr>
            <a:lvl4pPr marL="0" indent="1371600" algn="r">
              <a:buClrTx/>
              <a:buSzTx/>
              <a:buFontTx/>
              <a:buNone/>
              <a:defRPr sz="2100"/>
            </a:lvl4pPr>
            <a:lvl5pPr marL="0" indent="1828800" algn="r"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/>
          <p:nvPr>
            <p:ph type="title"/>
          </p:nvPr>
        </p:nvSpPr>
        <p:spPr>
          <a:xfrm>
            <a:off x="1484311" y="4732864"/>
            <a:ext cx="10018711" cy="566739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7" name="Picture Placeholder 2"/>
          <p:cNvSpPr/>
          <p:nvPr>
            <p:ph type="pic" sz="half" idx="13"/>
          </p:nvPr>
        </p:nvSpPr>
        <p:spPr>
          <a:xfrm>
            <a:off x="2386011" y="932112"/>
            <a:ext cx="8225944" cy="3164976"/>
          </a:xfrm>
          <a:prstGeom prst="rect">
            <a:avLst/>
          </a:prstGeom>
          <a:ln w="38100">
            <a:solidFill>
              <a:srgbClr val="B2B7B8"/>
            </a:solidFill>
            <a:round/>
          </a:ln>
        </p:spPr>
        <p:txBody>
          <a:bodyPr lIns="91439" rIns="91439" anchor="t">
            <a:noAutofit/>
          </a:bodyPr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1484311" y="5299602"/>
            <a:ext cx="10018711" cy="49371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400"/>
            </a:lvl1pPr>
            <a:lvl2pPr marL="0" indent="457200" algn="ctr">
              <a:buClrTx/>
              <a:buSzTx/>
              <a:buFontTx/>
              <a:buNone/>
              <a:defRPr sz="1400"/>
            </a:lvl2pPr>
            <a:lvl3pPr marL="0" indent="914400" algn="ctr">
              <a:buClrTx/>
              <a:buSzTx/>
              <a:buFontTx/>
              <a:buNone/>
              <a:defRPr sz="1400"/>
            </a:lvl3pPr>
            <a:lvl4pPr marL="0" indent="1371600" algn="ctr">
              <a:buClrTx/>
              <a:buSzTx/>
              <a:buFontTx/>
              <a:buNone/>
              <a:defRPr sz="1400"/>
            </a:lvl4pPr>
            <a:lvl5pPr marL="0" indent="1828800" algn="ctr">
              <a:buClrTx/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sz="quarter" idx="1"/>
          </p:nvPr>
        </p:nvSpPr>
        <p:spPr>
          <a:xfrm>
            <a:off x="1484312" y="4343400"/>
            <a:ext cx="10018714" cy="14478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/>
            </a:lvl1pPr>
            <a:lvl2pPr marL="0" indent="457200" algn="ctr">
              <a:buClrTx/>
              <a:buSzTx/>
              <a:buFontTx/>
              <a:buNone/>
              <a:defRPr sz="2000"/>
            </a:lvl2pPr>
            <a:lvl3pPr marL="0" indent="914400" algn="ctr">
              <a:buClrTx/>
              <a:buSzTx/>
              <a:buFontTx/>
              <a:buNone/>
              <a:defRPr sz="2000"/>
            </a:lvl3pPr>
            <a:lvl4pPr marL="0" indent="1371600" algn="ctr">
              <a:buClrTx/>
              <a:buSzTx/>
              <a:buFontTx/>
              <a:buNone/>
              <a:defRPr sz="2000"/>
            </a:lvl4pPr>
            <a:lvl5pPr marL="0" indent="1828800" algn="ctr">
              <a:buClrTx/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3"/>
          <p:cNvSpPr txBox="1"/>
          <p:nvPr/>
        </p:nvSpPr>
        <p:spPr>
          <a:xfrm>
            <a:off x="1644331" y="531840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cap="all" sz="8000"/>
            </a:lvl1pPr>
          </a:lstStyle>
          <a:p>
            <a:pPr/>
            <a:r>
              <a:t>“</a:t>
            </a:r>
          </a:p>
        </p:txBody>
      </p:sp>
      <p:sp>
        <p:nvSpPr>
          <p:cNvPr id="126" name="TextBox 14"/>
          <p:cNvSpPr txBox="1"/>
          <p:nvPr/>
        </p:nvSpPr>
        <p:spPr>
          <a:xfrm>
            <a:off x="10939144" y="2488217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/>
            </a:lvl1pPr>
          </a:lstStyle>
          <a:p>
            <a:pPr/>
            <a:r>
              <a:t>”</a:t>
            </a:r>
          </a:p>
        </p:txBody>
      </p:sp>
      <p:sp>
        <p:nvSpPr>
          <p:cNvPr id="127" name="Title Text"/>
          <p:cNvSpPr txBox="1"/>
          <p:nvPr>
            <p:ph type="title"/>
          </p:nvPr>
        </p:nvSpPr>
        <p:spPr>
          <a:xfrm>
            <a:off x="2208211" y="685800"/>
            <a:ext cx="8990013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2436810" y="3428998"/>
            <a:ext cx="8532816" cy="3810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Text Placeholder 2"/>
          <p:cNvSpPr/>
          <p:nvPr>
            <p:ph type="body" sz="quarter" idx="13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2000"/>
            </a:pP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/>
          <p:nvPr>
            <p:ph type="title"/>
          </p:nvPr>
        </p:nvSpPr>
        <p:spPr>
          <a:xfrm>
            <a:off x="1484312" y="3308580"/>
            <a:ext cx="10018710" cy="1468801"/>
          </a:xfrm>
          <a:prstGeom prst="rect">
            <a:avLst/>
          </a:prstGeom>
        </p:spPr>
        <p:txBody>
          <a:bodyPr anchor="b"/>
          <a:lstStyle>
            <a:lvl1pPr algn="r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1484312" y="4777380"/>
            <a:ext cx="10018711" cy="8604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000"/>
            </a:lvl1pPr>
            <a:lvl2pPr marL="0" indent="457200" algn="r">
              <a:buClrTx/>
              <a:buSzTx/>
              <a:buFontTx/>
              <a:buNone/>
              <a:defRPr sz="2000"/>
            </a:lvl2pPr>
            <a:lvl3pPr marL="0" indent="914400" algn="r">
              <a:buClrTx/>
              <a:buSzTx/>
              <a:buFontTx/>
              <a:buNone/>
              <a:defRPr sz="2000"/>
            </a:lvl3pPr>
            <a:lvl4pPr marL="0" indent="1371600" algn="r">
              <a:buClrTx/>
              <a:buSzTx/>
              <a:buFontTx/>
              <a:buNone/>
              <a:defRPr sz="2000"/>
            </a:lvl4pPr>
            <a:lvl5pPr marL="0" indent="1828800" algn="r">
              <a:buClrTx/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3"/>
          <p:cNvSpPr txBox="1"/>
          <p:nvPr/>
        </p:nvSpPr>
        <p:spPr>
          <a:xfrm>
            <a:off x="1644331" y="531840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cap="all" sz="8000"/>
            </a:lvl1pPr>
          </a:lstStyle>
          <a:p>
            <a:pPr/>
            <a:r>
              <a:t>“</a:t>
            </a:r>
          </a:p>
        </p:txBody>
      </p:sp>
      <p:sp>
        <p:nvSpPr>
          <p:cNvPr id="147" name="TextBox 14"/>
          <p:cNvSpPr txBox="1"/>
          <p:nvPr/>
        </p:nvSpPr>
        <p:spPr>
          <a:xfrm>
            <a:off x="10939144" y="2488217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/>
            </a:lvl1pPr>
          </a:lstStyle>
          <a:p>
            <a:pPr/>
            <a:r>
              <a:t>”</a:t>
            </a:r>
          </a:p>
        </p:txBody>
      </p:sp>
      <p:sp>
        <p:nvSpPr>
          <p:cNvPr id="148" name="Title Text"/>
          <p:cNvSpPr txBox="1"/>
          <p:nvPr>
            <p:ph type="title"/>
          </p:nvPr>
        </p:nvSpPr>
        <p:spPr>
          <a:xfrm>
            <a:off x="2208211" y="685800"/>
            <a:ext cx="8990013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49" name="Body Level One…"/>
          <p:cNvSpPr txBox="1"/>
          <p:nvPr>
            <p:ph type="body" sz="quarter" idx="1"/>
          </p:nvPr>
        </p:nvSpPr>
        <p:spPr>
          <a:xfrm>
            <a:off x="1484312" y="3886200"/>
            <a:ext cx="10018712" cy="889000"/>
          </a:xfrm>
          <a:prstGeom prst="rect">
            <a:avLst/>
          </a:prstGeom>
        </p:spPr>
        <p:txBody>
          <a:bodyPr anchor="b"/>
          <a:lstStyle>
            <a:lvl1pPr indent="-571500" algn="r">
              <a:buClrTx/>
              <a:buSzTx/>
              <a:buFontTx/>
              <a:buNone/>
            </a:lvl1pPr>
            <a:lvl2pPr algn="r">
              <a:buClrTx/>
              <a:buFontTx/>
            </a:lvl2pPr>
            <a:lvl3pPr algn="r">
              <a:buClrTx/>
              <a:buFontTx/>
            </a:lvl3pPr>
            <a:lvl4pPr algn="r">
              <a:buClrTx/>
              <a:buFontTx/>
            </a:lvl4pPr>
            <a:lvl5pPr algn="r"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ext Placeholder 2"/>
          <p:cNvSpPr/>
          <p:nvPr>
            <p:ph type="body" sz="quarter" idx="13"/>
          </p:nvPr>
        </p:nvSpPr>
        <p:spPr>
          <a:xfrm>
            <a:off x="1484311" y="4775200"/>
            <a:ext cx="10018712" cy="1016000"/>
          </a:xfrm>
          <a:prstGeom prst="rect">
            <a:avLst/>
          </a:prstGeom>
        </p:spPr>
        <p:txBody>
          <a:bodyPr anchor="t"/>
          <a:lstStyle/>
          <a:p>
            <a:pPr marL="0" indent="0" algn="r">
              <a:buClrTx/>
              <a:buSzTx/>
              <a:buFontTx/>
              <a:buNone/>
              <a:defRPr sz="1800"/>
            </a:pP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/>
          <p:nvPr>
            <p:ph type="title"/>
          </p:nvPr>
        </p:nvSpPr>
        <p:spPr>
          <a:xfrm>
            <a:off x="1484312" y="685800"/>
            <a:ext cx="10018713" cy="27273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1484312" y="3505200"/>
            <a:ext cx="10018714" cy="838200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FontTx/>
              <a:buNone/>
              <a:defRPr sz="2800"/>
            </a:lvl1pPr>
            <a:lvl2pPr marL="857250" indent="-400050">
              <a:buClrTx/>
              <a:buFontTx/>
              <a:defRPr sz="2800"/>
            </a:lvl2pPr>
            <a:lvl3pPr marL="1358900" indent="-444500">
              <a:buClrTx/>
              <a:buFontTx/>
              <a:defRPr sz="2800"/>
            </a:lvl3pPr>
            <a:lvl4pPr marL="1671637" indent="-300037">
              <a:buClrTx/>
              <a:buFontTx/>
              <a:defRPr sz="2800"/>
            </a:lvl4pPr>
            <a:lvl5pPr marL="2171700" indent="-342900">
              <a:buClrTx/>
              <a:buFont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2"/>
          <p:cNvSpPr/>
          <p:nvPr>
            <p:ph type="body" sz="quarter" idx="13"/>
          </p:nvPr>
        </p:nvSpPr>
        <p:spPr>
          <a:xfrm>
            <a:off x="1484310" y="4343400"/>
            <a:ext cx="10018715" cy="14478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  <a:defRPr sz="1800"/>
            </a:pP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1271883" y="5934123"/>
            <a:ext cx="231141" cy="231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2572279" y="2666999"/>
            <a:ext cx="8930748" cy="2110383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2572278" y="4777380"/>
            <a:ext cx="8930748" cy="8604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000"/>
            </a:lvl1pPr>
            <a:lvl2pPr marL="0" indent="457200" algn="r">
              <a:buClrTx/>
              <a:buSzTx/>
              <a:buFontTx/>
              <a:buNone/>
              <a:defRPr sz="2000"/>
            </a:lvl2pPr>
            <a:lvl3pPr marL="0" indent="914400" algn="r">
              <a:buClrTx/>
              <a:buSzTx/>
              <a:buFontTx/>
              <a:buNone/>
              <a:defRPr sz="2000"/>
            </a:lvl3pPr>
            <a:lvl4pPr marL="0" indent="1371600" algn="r">
              <a:buClrTx/>
              <a:buSzTx/>
              <a:buFontTx/>
              <a:buNone/>
              <a:defRPr sz="2000"/>
            </a:lvl4pPr>
            <a:lvl5pPr marL="0" indent="1828800" algn="r">
              <a:buClrTx/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1484312" y="2666999"/>
            <a:ext cx="4895056" cy="312420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81792" indent="-367392">
              <a:defRPr sz="1800"/>
            </a:lvl3pPr>
            <a:lvl4pPr>
              <a:defRPr sz="1800"/>
            </a:lvl4pPr>
            <a:lvl5pPr marL="2085975" indent="-257175"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quarter" idx="1"/>
          </p:nvPr>
        </p:nvSpPr>
        <p:spPr>
          <a:xfrm>
            <a:off x="1772179" y="2658533"/>
            <a:ext cx="460718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1pPr>
            <a:lvl2pPr marL="0" indent="4572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2pPr>
            <a:lvl3pPr marL="0" indent="9144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3pPr>
            <a:lvl4pPr marL="0" indent="13716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4pPr>
            <a:lvl5pPr marL="0" indent="18288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Text Placeholder 4"/>
          <p:cNvSpPr/>
          <p:nvPr>
            <p:ph type="body" sz="quarter" idx="13"/>
          </p:nvPr>
        </p:nvSpPr>
        <p:spPr>
          <a:xfrm>
            <a:off x="6880486" y="2667000"/>
            <a:ext cx="4622538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pP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7" name="Body Level One…"/>
          <p:cNvSpPr txBox="1"/>
          <p:nvPr>
            <p:ph type="body" sz="half" idx="1"/>
          </p:nvPr>
        </p:nvSpPr>
        <p:spPr>
          <a:xfrm>
            <a:off x="5262033" y="685798"/>
            <a:ext cx="6240991" cy="510540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774700" indent="-317500">
              <a:defRPr sz="2000"/>
            </a:lvl2pPr>
            <a:lvl3pPr marL="1271587" indent="-357187">
              <a:defRPr sz="2000"/>
            </a:lvl3pPr>
            <a:lvl4pPr marL="1616528" indent="-244928">
              <a:defRPr sz="2000"/>
            </a:lvl4pPr>
            <a:lvl5pPr marL="2073728" indent="-244928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ext Placeholder 3"/>
          <p:cNvSpPr/>
          <p:nvPr>
            <p:ph type="body" sz="quarter" idx="13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600"/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xfrm>
            <a:off x="1482724" y="1752599"/>
            <a:ext cx="5426158" cy="1371601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Picture Placeholder 2"/>
          <p:cNvSpPr/>
          <p:nvPr>
            <p:ph type="pic" sz="quarter" idx="13"/>
          </p:nvPr>
        </p:nvSpPr>
        <p:spPr>
          <a:xfrm>
            <a:off x="7594682" y="914400"/>
            <a:ext cx="3280975" cy="4572000"/>
          </a:xfrm>
          <a:prstGeom prst="rect">
            <a:avLst/>
          </a:prstGeom>
          <a:ln w="38100">
            <a:solidFill>
              <a:srgbClr val="B2B7B8"/>
            </a:solidFill>
            <a:round/>
          </a:ln>
        </p:spPr>
        <p:txBody>
          <a:bodyPr lIns="91439" rIns="91439" anchor="t">
            <a:noAutofit/>
          </a:bodyPr>
          <a:lstStyle/>
          <a:p>
            <a:pPr/>
          </a:p>
        </p:txBody>
      </p:sp>
      <p:sp>
        <p:nvSpPr>
          <p:cNvPr id="98" name="Body Level One…"/>
          <p:cNvSpPr txBox="1"/>
          <p:nvPr>
            <p:ph type="body" sz="quarter" idx="1"/>
          </p:nvPr>
        </p:nvSpPr>
        <p:spPr>
          <a:xfrm>
            <a:off x="1482724" y="3124199"/>
            <a:ext cx="5426158" cy="18288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800"/>
            </a:lvl1pPr>
            <a:lvl2pPr marL="0" indent="457200" algn="ctr">
              <a:buClrTx/>
              <a:buSzTx/>
              <a:buFontTx/>
              <a:buNone/>
              <a:defRPr sz="1800"/>
            </a:lvl2pPr>
            <a:lvl3pPr marL="0" indent="914400" algn="ctr">
              <a:buClrTx/>
              <a:buSzTx/>
              <a:buFontTx/>
              <a:buNone/>
              <a:defRPr sz="1800"/>
            </a:lvl3pPr>
            <a:lvl4pPr marL="0" indent="1371600" algn="ctr">
              <a:buClrTx/>
              <a:buSzTx/>
              <a:buFontTx/>
              <a:buNone/>
              <a:defRPr sz="1800"/>
            </a:lvl4pPr>
            <a:lvl5pPr marL="0" indent="1828800" algn="ctr"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"/>
          <p:cNvGrpSpPr/>
          <p:nvPr/>
        </p:nvGrpSpPr>
        <p:grpSpPr>
          <a:xfrm>
            <a:off x="150811" y="0"/>
            <a:ext cx="2436815" cy="6858001"/>
            <a:chOff x="0" y="0"/>
            <a:chExt cx="2436813" cy="6858000"/>
          </a:xfrm>
        </p:grpSpPr>
        <p:sp>
          <p:nvSpPr>
            <p:cNvPr id="2" name="Freeform 6"/>
            <p:cNvSpPr/>
            <p:nvPr/>
          </p:nvSpPr>
          <p:spPr>
            <a:xfrm>
              <a:off x="306388" y="0"/>
              <a:ext cx="1122364" cy="532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426"/>
                  </a:moveTo>
                  <a:lnTo>
                    <a:pt x="4766" y="21600"/>
                  </a:lnTo>
                  <a:lnTo>
                    <a:pt x="21600" y="0"/>
                  </a:lnTo>
                  <a:lnTo>
                    <a:pt x="16712" y="0"/>
                  </a:lnTo>
                  <a:lnTo>
                    <a:pt x="0" y="214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" name="Freeform 7"/>
            <p:cNvSpPr/>
            <p:nvPr/>
          </p:nvSpPr>
          <p:spPr>
            <a:xfrm>
              <a:off x="0" y="0"/>
              <a:ext cx="1117601" cy="527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722" y="0"/>
                  </a:lnTo>
                  <a:lnTo>
                    <a:pt x="0" y="21444"/>
                  </a:lnTo>
                  <a:lnTo>
                    <a:pt x="481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Freeform 8"/>
            <p:cNvSpPr/>
            <p:nvPr/>
          </p:nvSpPr>
          <p:spPr>
            <a:xfrm>
              <a:off x="0" y="5238749"/>
              <a:ext cx="1228726" cy="161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651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Freeform 9"/>
            <p:cNvSpPr/>
            <p:nvPr/>
          </p:nvSpPr>
          <p:spPr>
            <a:xfrm>
              <a:off x="306388" y="5291137"/>
              <a:ext cx="1495426" cy="1566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843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Freeform 10"/>
            <p:cNvSpPr/>
            <p:nvPr/>
          </p:nvSpPr>
          <p:spPr>
            <a:xfrm>
              <a:off x="306388" y="5286374"/>
              <a:ext cx="2130426" cy="157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5"/>
                  </a:moveTo>
                  <a:lnTo>
                    <a:pt x="15162" y="21600"/>
                  </a:lnTo>
                  <a:lnTo>
                    <a:pt x="21600" y="21600"/>
                  </a:lnTo>
                  <a:lnTo>
                    <a:pt x="2511" y="589"/>
                  </a:ln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1287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" name="Freeform 11"/>
            <p:cNvSpPr/>
            <p:nvPr/>
          </p:nvSpPr>
          <p:spPr>
            <a:xfrm>
              <a:off x="0" y="5238749"/>
              <a:ext cx="1695451" cy="161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721" y="1271"/>
                  </a:lnTo>
                  <a:lnTo>
                    <a:pt x="3115" y="572"/>
                  </a:lnTo>
                  <a:lnTo>
                    <a:pt x="3175" y="572"/>
                  </a:lnTo>
                  <a:lnTo>
                    <a:pt x="3175" y="508"/>
                  </a:lnTo>
                  <a:lnTo>
                    <a:pt x="3115" y="508"/>
                  </a:lnTo>
                  <a:lnTo>
                    <a:pt x="0" y="0"/>
                  </a:lnTo>
                  <a:lnTo>
                    <a:pt x="15654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" name="Title Text"/>
          <p:cNvSpPr txBox="1"/>
          <p:nvPr>
            <p:ph type="title"/>
          </p:nvPr>
        </p:nvSpPr>
        <p:spPr>
          <a:xfrm>
            <a:off x="1484311" y="685800"/>
            <a:ext cx="10018714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/>
          <p:nvPr>
            <p:ph type="sldNum" sz="quarter" idx="2"/>
          </p:nvPr>
        </p:nvSpPr>
        <p:spPr>
          <a:xfrm>
            <a:off x="11271883" y="5950267"/>
            <a:ext cx="231141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9pPr>
    </p:titleStyle>
    <p:bodyStyle>
      <a:lvl1pPr marL="285750" marR="0" indent="-2857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1pPr>
      <a:lvl2pPr marL="8001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2pPr>
      <a:lvl3pPr marL="1295400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3pPr>
      <a:lvl4pPr marL="1628775" marR="0" indent="-25717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4pPr>
      <a:lvl5pPr marL="21227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5pPr>
      <a:lvl6pPr marL="26778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6pPr>
      <a:lvl7pPr marL="31350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7pPr>
      <a:lvl8pPr marL="35922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8pPr>
      <a:lvl9pPr marL="40494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3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3" Type="http://schemas.openxmlformats.org/officeDocument/2006/relationships/image" Target="../media/image1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upload.wikimedia.org/wikipedia/commons/thumb/6/6b/HSL_color_solid_cylinder_saturation_gray.png/197px-HSL_color_solid_cylinder_saturation_gray.png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hyperlink" Target="https://de.statista.com/statistik/daten/studie/1106/umfrage/handybesitz-bei-jugendlichen-nach-altersgruppen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1" name="Freeform: Shape 28"/>
          <p:cNvSpPr/>
          <p:nvPr/>
        </p:nvSpPr>
        <p:spPr>
          <a:xfrm>
            <a:off x="-1" y="3955593"/>
            <a:ext cx="1828959" cy="2902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  <a:lnTo>
                  <a:pt x="20194" y="21600"/>
                </a:lnTo>
                <a:lnTo>
                  <a:pt x="0" y="472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Freeform: Shape 30"/>
          <p:cNvSpPr/>
          <p:nvPr/>
        </p:nvSpPr>
        <p:spPr>
          <a:xfrm>
            <a:off x="0" y="3220098"/>
            <a:ext cx="2910047" cy="36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  <a:lnTo>
                  <a:pt x="20681" y="21600"/>
                </a:lnTo>
                <a:lnTo>
                  <a:pt x="0" y="121"/>
                </a:lnTo>
                <a:close/>
              </a:path>
            </a:pathLst>
          </a:custGeom>
          <a:solidFill>
            <a:srgbClr val="0C5A8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Freeform: Shape 32"/>
          <p:cNvSpPr/>
          <p:nvPr/>
        </p:nvSpPr>
        <p:spPr>
          <a:xfrm>
            <a:off x="0" y="2845509"/>
            <a:ext cx="4149885" cy="40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  <a:lnTo>
                  <a:pt x="15147" y="21600"/>
                </a:lnTo>
                <a:lnTo>
                  <a:pt x="0" y="2016"/>
                </a:lnTo>
                <a:close/>
              </a:path>
            </a:pathLst>
          </a:custGeom>
          <a:solidFill>
            <a:srgbClr val="1287C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Freeform: Shape 34"/>
          <p:cNvSpPr/>
          <p:nvPr/>
        </p:nvSpPr>
        <p:spPr>
          <a:xfrm>
            <a:off x="-1" y="3332410"/>
            <a:ext cx="2719548" cy="352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  <a:lnTo>
                  <a:pt x="14527" y="21600"/>
                </a:lnTo>
                <a:lnTo>
                  <a:pt x="0" y="3818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Titel 1"/>
          <p:cNvSpPr txBox="1"/>
          <p:nvPr>
            <p:ph type="ctrTitle"/>
          </p:nvPr>
        </p:nvSpPr>
        <p:spPr>
          <a:xfrm>
            <a:off x="1524000" y="643467"/>
            <a:ext cx="9144000" cy="3618900"/>
          </a:xfrm>
          <a:prstGeom prst="rect">
            <a:avLst/>
          </a:prstGeom>
        </p:spPr>
        <p:txBody>
          <a:bodyPr/>
          <a:lstStyle>
            <a:lvl1pPr algn="ctr">
              <a:defRPr sz="7200"/>
            </a:lvl1pPr>
          </a:lstStyle>
          <a:p>
            <a:pPr/>
            <a:r>
              <a:t>Straßenverkehrshilfe für Kinder  </a:t>
            </a:r>
          </a:p>
        </p:txBody>
      </p:sp>
      <p:sp>
        <p:nvSpPr>
          <p:cNvPr id="176" name="Untertitel 2"/>
          <p:cNvSpPr txBox="1"/>
          <p:nvPr>
            <p:ph type="subTitle" sz="quarter" idx="1"/>
          </p:nvPr>
        </p:nvSpPr>
        <p:spPr>
          <a:xfrm>
            <a:off x="2719546" y="4552334"/>
            <a:ext cx="6752908" cy="109138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defRPr sz="1800"/>
            </a:pPr>
            <a:r>
              <a:t>Gruppe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t>: Maximilian Hörnis, Florian Schwarm, Dennis Rupprecht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Klassifikation durch Konturenerkennung</a:t>
            </a:r>
          </a:p>
        </p:txBody>
      </p:sp>
      <p:sp>
        <p:nvSpPr>
          <p:cNvPr id="220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t>Input: Stoppschild „in freier Wildbahn“</a:t>
            </a:r>
          </a:p>
          <a:p>
            <a:pPr>
              <a:buFontTx/>
              <a:buChar char="-"/>
            </a:pPr>
            <a:r>
              <a:t>HSV Farbraum anstatt RGB</a:t>
            </a:r>
          </a:p>
          <a:p>
            <a:pPr>
              <a:buFontTx/>
              <a:buChar char="-"/>
            </a:pPr>
            <a:r>
              <a:t>Konturenerkennung </a:t>
            </a:r>
          </a:p>
        </p:txBody>
      </p:sp>
      <p:pic>
        <p:nvPicPr>
          <p:cNvPr id="221" name="Grafik 4" descr="Grafik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7755" y="2005550"/>
            <a:ext cx="3972745" cy="2299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Grafik 11" descr="Grafik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5036" y="4387736"/>
            <a:ext cx="4311664" cy="2536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Klassifikation durch Konturenerkennung</a:t>
            </a:r>
          </a:p>
        </p:txBody>
      </p:sp>
      <p:sp>
        <p:nvSpPr>
          <p:cNvPr id="225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t>Input: Verkehrszeichen „in freier Wildbahn“</a:t>
            </a:r>
          </a:p>
          <a:p>
            <a:pPr>
              <a:buFontTx/>
              <a:buChar char="-"/>
            </a:pPr>
            <a:r>
              <a:t>HSL Farbraum anstatt HSV</a:t>
            </a:r>
          </a:p>
          <a:p>
            <a:pPr>
              <a:buFontTx/>
              <a:buChar char="-"/>
            </a:pPr>
            <a:r>
              <a:t>Konturenerkennung</a:t>
            </a:r>
          </a:p>
          <a:p>
            <a:pPr>
              <a:buFontTx/>
              <a:buChar char="-"/>
            </a:pPr>
            <a:r>
              <a:t>Verkehrszeichen ausschneiden</a:t>
            </a:r>
          </a:p>
        </p:txBody>
      </p:sp>
      <p:pic>
        <p:nvPicPr>
          <p:cNvPr id="226" name="Grafik 5" descr="Grafik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9649" y="2530673"/>
            <a:ext cx="4538660" cy="3403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Klassifikation durch Konturenerkennung</a:t>
            </a:r>
          </a:p>
        </p:txBody>
      </p:sp>
      <p:pic>
        <p:nvPicPr>
          <p:cNvPr id="229" name="Inhaltsplatzhalter 16" descr="Inhaltsplatzhalter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9924" y="2108000"/>
            <a:ext cx="6333333" cy="4749999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Inhaltsplatzhalter 2"/>
          <p:cNvSpPr txBox="1"/>
          <p:nvPr/>
        </p:nvSpPr>
        <p:spPr>
          <a:xfrm>
            <a:off x="3209924" y="6534149"/>
            <a:ext cx="6333333" cy="323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600"/>
              </a:spcBef>
              <a:defRPr sz="1600"/>
            </a:lvl1pPr>
          </a:lstStyle>
          <a:p>
            <a:pPr/>
            <a:r>
              <a:t>Maske nach Farbfilterung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Klassifikation durch Konturenerkennung</a:t>
            </a:r>
          </a:p>
        </p:txBody>
      </p:sp>
      <p:pic>
        <p:nvPicPr>
          <p:cNvPr id="233" name="Inhaltsplatzhalter 16" descr="Inhaltsplatzhalter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9924" y="2108000"/>
            <a:ext cx="6333333" cy="474999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Inhaltsplatzhalter 2"/>
          <p:cNvSpPr txBox="1"/>
          <p:nvPr/>
        </p:nvSpPr>
        <p:spPr>
          <a:xfrm>
            <a:off x="3209924" y="6534149"/>
            <a:ext cx="6333333" cy="323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600"/>
              </a:spcBef>
              <a:defRPr sz="1600"/>
            </a:lvl1pPr>
          </a:lstStyle>
          <a:p>
            <a:pPr/>
            <a:r>
              <a:t>Nach Bluring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Klassifikation durch Konturenerkennung</a:t>
            </a:r>
          </a:p>
        </p:txBody>
      </p:sp>
      <p:pic>
        <p:nvPicPr>
          <p:cNvPr id="237" name="Inhaltsplatzhalter 16" descr="Inhaltsplatzhalter 16"/>
          <p:cNvPicPr>
            <a:picLocks noChangeAspect="1"/>
          </p:cNvPicPr>
          <p:nvPr/>
        </p:nvPicPr>
        <p:blipFill>
          <a:blip r:embed="rId2">
            <a:extLst/>
          </a:blip>
          <a:srcRect l="0" t="8889" r="0" b="0"/>
          <a:stretch>
            <a:fillRect/>
          </a:stretch>
        </p:blipFill>
        <p:spPr>
          <a:xfrm>
            <a:off x="7641587" y="2438397"/>
            <a:ext cx="3206879" cy="312420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Inhaltsplatzhalter 2"/>
          <p:cNvSpPr txBox="1"/>
          <p:nvPr/>
        </p:nvSpPr>
        <p:spPr>
          <a:xfrm>
            <a:off x="1530029" y="2666999"/>
            <a:ext cx="9927274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Char char="-"/>
              <a:defRPr sz="2400"/>
            </a:pPr>
            <a:r>
              <a:t>Ergebnis wird für die Klassifizierung mit</a:t>
            </a:r>
          </a:p>
          <a:p>
            <a:pPr>
              <a:spcBef>
                <a:spcPts val="600"/>
              </a:spcBef>
              <a:defRPr sz="2400"/>
            </a:pPr>
            <a:r>
              <a:t>     Deep Learning weitergegeben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Klassifikation mit Machine Learning</a:t>
            </a:r>
          </a:p>
        </p:txBody>
      </p:sp>
      <p:sp>
        <p:nvSpPr>
          <p:cNvPr id="241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/>
            <a:r>
              <a:t>Probleme des Ansatzes:</a:t>
            </a:r>
          </a:p>
          <a:p>
            <a:pPr lvl="1" marL="742950" indent="-285750"/>
            <a:r>
              <a:t>Alle Schildformen und -farben benötigen eigene, handerstellte Regeln</a:t>
            </a:r>
          </a:p>
          <a:p>
            <a:pPr lvl="1" marL="742950" indent="-285750"/>
            <a:r>
              <a:t>Da Farbwerte zwischen verschiedenen Bildern stark abweichen, sind die gefundenen Regeln oft fragil</a:t>
            </a:r>
          </a:p>
        </p:txBody>
      </p:sp>
      <p:sp>
        <p:nvSpPr>
          <p:cNvPr id="24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Klassifikation mit Machine Learning</a:t>
            </a:r>
          </a:p>
        </p:txBody>
      </p:sp>
      <p:sp>
        <p:nvSpPr>
          <p:cNvPr id="245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/>
            <a:r>
              <a:t>Ziel: Mit Hilfe von Machine Learning eine robustere Klassifizierung von Schildern erreichen</a:t>
            </a:r>
          </a:p>
          <a:p>
            <a:pPr/>
            <a:r>
              <a:t>Keine handerstellten Regeln mit “trial and error”, sondern automatische Parametersuche durch Machine Learning</a:t>
            </a:r>
          </a:p>
        </p:txBody>
      </p:sp>
      <p:sp>
        <p:nvSpPr>
          <p:cNvPr id="24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Datensatz</a:t>
            </a:r>
          </a:p>
        </p:txBody>
      </p:sp>
      <p:sp>
        <p:nvSpPr>
          <p:cNvPr id="249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/>
            <a:r>
              <a:t>Voraussetzung für alle Machine Learning Verfahren ist ein Datensatz von Verkehrschildern mit den dazugehörigen Labels</a:t>
            </a:r>
          </a:p>
          <a:p>
            <a:pPr/>
            <a:r>
              <a:t>Wir verwenden den </a:t>
            </a:r>
            <a:r>
              <a:rPr i="1"/>
              <a:t>German Traffic Sign Recognition Benchmark (GTSRB)</a:t>
            </a:r>
            <a:r>
              <a:t>-Datensatz</a:t>
            </a:r>
          </a:p>
          <a:p>
            <a:pPr lvl="1" marL="742950" indent="-285750"/>
            <a:r>
              <a:t>Bestehend aus 40 Arten von Verkehrsschildern,</a:t>
            </a:r>
          </a:p>
          <a:p>
            <a:pPr lvl="1" marL="742950" indent="-285750"/>
            <a:r>
              <a:t>in 50,000 Bildern.</a:t>
            </a:r>
          </a:p>
        </p:txBody>
      </p:sp>
      <p:sp>
        <p:nvSpPr>
          <p:cNvPr id="25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Datensatz</a:t>
            </a:r>
          </a:p>
        </p:txBody>
      </p:sp>
      <p:sp>
        <p:nvSpPr>
          <p:cNvPr id="253" name="Inhaltsplatzhalter 2"/>
          <p:cNvSpPr txBox="1"/>
          <p:nvPr>
            <p:ph type="body" sz="quarter" idx="1"/>
          </p:nvPr>
        </p:nvSpPr>
        <p:spPr>
          <a:xfrm>
            <a:off x="1484309" y="2666999"/>
            <a:ext cx="10018715" cy="955247"/>
          </a:xfrm>
          <a:prstGeom prst="rect">
            <a:avLst/>
          </a:prstGeom>
        </p:spPr>
        <p:txBody>
          <a:bodyPr/>
          <a:lstStyle/>
          <a:p>
            <a:pPr/>
            <a:r>
              <a:t>Wir beschränken uns auf 20 Typen von Verkehrsschildern, die für den Fahrradverkehr relevant sind</a:t>
            </a:r>
          </a:p>
        </p:txBody>
      </p:sp>
      <p:sp>
        <p:nvSpPr>
          <p:cNvPr id="254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Datensatz</a:t>
            </a:r>
          </a:p>
        </p:txBody>
      </p:sp>
      <p:sp>
        <p:nvSpPr>
          <p:cNvPr id="257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2977" y="1988432"/>
            <a:ext cx="9306046" cy="4519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79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/>
            <a:r>
              <a:t>Problemstellung</a:t>
            </a:r>
          </a:p>
          <a:p>
            <a:pPr/>
            <a:r>
              <a:t>Idee und Aufgaben</a:t>
            </a:r>
          </a:p>
          <a:p>
            <a:pPr/>
            <a:r>
              <a:t>Verkehrszeichenerkennung </a:t>
            </a:r>
          </a:p>
          <a:p>
            <a:pPr/>
            <a:r>
              <a:t>Klassifikation</a:t>
            </a:r>
          </a:p>
          <a:p>
            <a:pPr/>
            <a:r>
              <a:t>Ergebnispräsentation</a:t>
            </a:r>
          </a:p>
          <a:p>
            <a:pPr/>
            <a:r>
              <a:t>Fazit und Ausblick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Datensatz</a:t>
            </a:r>
          </a:p>
        </p:txBody>
      </p:sp>
      <p:sp>
        <p:nvSpPr>
          <p:cNvPr id="261" name="Inhaltsplatzhalter 2"/>
          <p:cNvSpPr txBox="1"/>
          <p:nvPr>
            <p:ph type="body" idx="1"/>
          </p:nvPr>
        </p:nvSpPr>
        <p:spPr>
          <a:xfrm>
            <a:off x="1484309" y="2666999"/>
            <a:ext cx="10018715" cy="3655485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Probleme</a:t>
            </a:r>
            <a:r>
              <a:t>:</a:t>
            </a:r>
          </a:p>
          <a:p>
            <a:pPr lvl="1" marL="742950" indent="-285750"/>
            <a:r>
              <a:t>Einige Bilder sind sehr klein (kleiner als 30x30 Pixel)</a:t>
            </a:r>
          </a:p>
          <a:p>
            <a:pPr lvl="1" marL="742950" indent="-285750"/>
            <a:r>
              <a:t>Die Bilder sind nicht gleichverteilt, d.h. von einigen Schildern gibt es mehr Bilder als von anderen</a:t>
            </a:r>
          </a:p>
          <a:p>
            <a:pPr>
              <a:defRPr b="1"/>
            </a:pPr>
            <a:r>
              <a:t>Lösung:</a:t>
            </a:r>
          </a:p>
          <a:p>
            <a:pPr lvl="1" marL="742950" indent="-285750"/>
            <a:r>
              <a:t>Kleine Bilder aus dem Datensatz entfernen</a:t>
            </a:r>
          </a:p>
          <a:p>
            <a:pPr lvl="1" marL="742950" indent="-285750"/>
            <a:r>
              <a:t>Image Augmentation mit Rotation, Zoom und Verschiebung</a:t>
            </a:r>
          </a:p>
          <a:p>
            <a:pPr lvl="1" marL="742950" indent="-285750"/>
            <a:r>
              <a:t>Dadurch entstehen ca. 2000 Bilder pro Schildtyp</a:t>
            </a:r>
          </a:p>
        </p:txBody>
      </p:sp>
      <p:sp>
        <p:nvSpPr>
          <p:cNvPr id="26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Datensatz</a:t>
            </a:r>
          </a:p>
        </p:txBody>
      </p:sp>
      <p:sp>
        <p:nvSpPr>
          <p:cNvPr id="265" name="Inhaltsplatzhalter 2"/>
          <p:cNvSpPr txBox="1"/>
          <p:nvPr>
            <p:ph type="body" idx="1"/>
          </p:nvPr>
        </p:nvSpPr>
        <p:spPr>
          <a:xfrm>
            <a:off x="1484309" y="2666999"/>
            <a:ext cx="10018715" cy="3655485"/>
          </a:xfrm>
          <a:prstGeom prst="rect">
            <a:avLst/>
          </a:prstGeom>
        </p:spPr>
        <p:txBody>
          <a:bodyPr/>
          <a:lstStyle/>
          <a:p>
            <a:pPr/>
            <a:r>
              <a:t>Zur weiteren Verwendung wird der Datensatz in ein Trainings- und Testset aufgeteilt (75% vs 25%)</a:t>
            </a:r>
          </a:p>
        </p:txBody>
      </p:sp>
      <p:sp>
        <p:nvSpPr>
          <p:cNvPr id="26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Datensatz</a:t>
            </a:r>
          </a:p>
        </p:txBody>
      </p:sp>
      <p:sp>
        <p:nvSpPr>
          <p:cNvPr id="269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2448290"/>
          </a:xfrm>
          <a:prstGeom prst="rect">
            <a:avLst/>
          </a:prstGeom>
        </p:spPr>
        <p:txBody>
          <a:bodyPr/>
          <a:lstStyle/>
          <a:p>
            <a:pPr/>
            <a:r>
              <a:t>Wir haben zwei Ansätze verfolgt:</a:t>
            </a:r>
          </a:p>
          <a:p>
            <a:pPr lvl="1" marL="742950" indent="-285750"/>
            <a:r>
              <a:t>“Klassisches ML”: HOG + SVM</a:t>
            </a:r>
          </a:p>
          <a:p>
            <a:pPr lvl="1" marL="742950" indent="-285750"/>
            <a:r>
              <a:t>Deep Learning mit einem Convolutional Neural Network</a:t>
            </a:r>
          </a:p>
        </p:txBody>
      </p:sp>
      <p:sp>
        <p:nvSpPr>
          <p:cNvPr id="27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Erster Ansatz zu ML: HOG + SVM</a:t>
            </a:r>
          </a:p>
        </p:txBody>
      </p:sp>
      <p:sp>
        <p:nvSpPr>
          <p:cNvPr id="273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4" name="Bild"/>
          <p:cNvSpPr/>
          <p:nvPr/>
        </p:nvSpPr>
        <p:spPr>
          <a:xfrm>
            <a:off x="1989135" y="2794000"/>
            <a:ext cx="1270001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blurRad="0" stA="26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Bild</a:t>
            </a:r>
          </a:p>
        </p:txBody>
      </p:sp>
      <p:sp>
        <p:nvSpPr>
          <p:cNvPr id="275" name="HOG"/>
          <p:cNvSpPr/>
          <p:nvPr/>
        </p:nvSpPr>
        <p:spPr>
          <a:xfrm>
            <a:off x="5858667" y="2794000"/>
            <a:ext cx="1270001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blurRad="0" stA="26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HOG</a:t>
            </a:r>
          </a:p>
        </p:txBody>
      </p:sp>
      <p:sp>
        <p:nvSpPr>
          <p:cNvPr id="276" name="SVM"/>
          <p:cNvSpPr/>
          <p:nvPr/>
        </p:nvSpPr>
        <p:spPr>
          <a:xfrm>
            <a:off x="9728200" y="2794000"/>
            <a:ext cx="1270000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blurRad="0" stA="26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SVM</a:t>
            </a:r>
          </a:p>
        </p:txBody>
      </p:sp>
      <p:sp>
        <p:nvSpPr>
          <p:cNvPr id="277" name="Line"/>
          <p:cNvSpPr/>
          <p:nvPr/>
        </p:nvSpPr>
        <p:spPr>
          <a:xfrm>
            <a:off x="3264243" y="3460551"/>
            <a:ext cx="2597254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78" name="Line"/>
          <p:cNvSpPr/>
          <p:nvPr/>
        </p:nvSpPr>
        <p:spPr>
          <a:xfrm>
            <a:off x="7150444" y="3429000"/>
            <a:ext cx="2597253" cy="0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6612" t="2992" r="71724" b="74975"/>
          <a:stretch>
            <a:fillRect/>
          </a:stretch>
        </p:blipFill>
        <p:spPr>
          <a:xfrm>
            <a:off x="1712116" y="4482704"/>
            <a:ext cx="1824078" cy="1673728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>
            <a:off x="3535177" y="5319515"/>
            <a:ext cx="2055387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1" name="Feature-Vektor…"/>
          <p:cNvSpPr txBox="1"/>
          <p:nvPr/>
        </p:nvSpPr>
        <p:spPr>
          <a:xfrm>
            <a:off x="5770922" y="5019795"/>
            <a:ext cx="144549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Feature-Vektor</a:t>
            </a:r>
          </a:p>
          <a:p>
            <a:pPr/>
            <a:r>
              <a:t>aus</a:t>
            </a:r>
          </a:p>
        </p:txBody>
      </p:sp>
      <p:sp>
        <p:nvSpPr>
          <p:cNvPr id="282" name="Equation"/>
          <p:cNvSpPr txBox="1"/>
          <p:nvPr/>
        </p:nvSpPr>
        <p:spPr>
          <a:xfrm>
            <a:off x="6177749" y="5339809"/>
            <a:ext cx="475156" cy="1964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5184</m:t>
                      </m:r>
                    </m:sup>
                  </m:sSup>
                </m:oMath>
              </m:oMathPara>
            </a14:m>
          </a:p>
        </p:txBody>
      </p:sp>
      <p:sp>
        <p:nvSpPr>
          <p:cNvPr id="283" name="Line"/>
          <p:cNvSpPr/>
          <p:nvPr/>
        </p:nvSpPr>
        <p:spPr>
          <a:xfrm>
            <a:off x="7248028" y="5319515"/>
            <a:ext cx="2499669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4" name="Art des Schildes"/>
          <p:cNvSpPr txBox="1"/>
          <p:nvPr/>
        </p:nvSpPr>
        <p:spPr>
          <a:xfrm>
            <a:off x="9771374" y="5019795"/>
            <a:ext cx="156157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Art des Schildes</a:t>
            </a:r>
          </a:p>
        </p:txBody>
      </p:sp>
      <p:sp>
        <p:nvSpPr>
          <p:cNvPr id="285" name="Equation"/>
          <p:cNvSpPr txBox="1"/>
          <p:nvPr/>
        </p:nvSpPr>
        <p:spPr>
          <a:xfrm>
            <a:off x="9763984" y="5377621"/>
            <a:ext cx="859765" cy="1970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…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,20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}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Erster Ansatz zu ML: HOG + SVM</a:t>
            </a:r>
          </a:p>
        </p:txBody>
      </p:sp>
      <p:sp>
        <p:nvSpPr>
          <p:cNvPr id="288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9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1752600"/>
          </a:xfrm>
          <a:prstGeom prst="rect">
            <a:avLst/>
          </a:prstGeom>
        </p:spPr>
        <p:txBody>
          <a:bodyPr/>
          <a:lstStyle/>
          <a:p>
            <a:pPr marL="260032" indent="-260032" defTabSz="416052">
              <a:spcBef>
                <a:spcPts val="500"/>
              </a:spcBef>
              <a:defRPr b="1" sz="2184"/>
            </a:pPr>
            <a:r>
              <a:t>Ergebnis:</a:t>
            </a:r>
          </a:p>
          <a:p>
            <a:pPr lvl="1" marL="676084" indent="-260032" defTabSz="416052">
              <a:spcBef>
                <a:spcPts val="500"/>
              </a:spcBef>
              <a:defRPr sz="2184"/>
            </a:pPr>
            <a:r>
              <a:t>Erreicht 98% Genauigkeit auf dem Training-Set und 93% Genauigkeit auf dem Testset</a:t>
            </a:r>
          </a:p>
          <a:p>
            <a:pPr marL="260032" indent="-260032" defTabSz="416052">
              <a:spcBef>
                <a:spcPts val="500"/>
              </a:spcBef>
              <a:defRPr sz="2184"/>
            </a:pPr>
            <a:r>
              <a:rPr b="1"/>
              <a:t>Probleme</a:t>
            </a:r>
            <a:r>
              <a:t>:</a:t>
            </a:r>
          </a:p>
          <a:p>
            <a:pPr lvl="1" marL="676084" indent="-260032" defTabSz="416052">
              <a:spcBef>
                <a:spcPts val="500"/>
              </a:spcBef>
              <a:defRPr sz="2184"/>
            </a:pPr>
            <a:r>
              <a:t>Die Berechnung der HOG-Vektoren ist sehr langsam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Zweiter Ansatz zu ML: CNN</a:t>
            </a:r>
          </a:p>
        </p:txBody>
      </p:sp>
      <p:sp>
        <p:nvSpPr>
          <p:cNvPr id="29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3" name="Bild"/>
          <p:cNvSpPr/>
          <p:nvPr/>
        </p:nvSpPr>
        <p:spPr>
          <a:xfrm>
            <a:off x="1955268" y="1972733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blurRad="0" stA="26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Bild</a:t>
            </a:r>
          </a:p>
        </p:txBody>
      </p:sp>
      <p:sp>
        <p:nvSpPr>
          <p:cNvPr id="294" name="Convolution Filters"/>
          <p:cNvSpPr/>
          <p:nvPr/>
        </p:nvSpPr>
        <p:spPr>
          <a:xfrm>
            <a:off x="1955268" y="3690938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blurRad="0" stA="26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Convolution Filters</a:t>
            </a:r>
          </a:p>
        </p:txBody>
      </p:sp>
      <p:sp>
        <p:nvSpPr>
          <p:cNvPr id="295" name="Fully-Connected Layer"/>
          <p:cNvSpPr/>
          <p:nvPr/>
        </p:nvSpPr>
        <p:spPr>
          <a:xfrm>
            <a:off x="1955268" y="5409143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blurRad="0" stA="26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Fully-Connected Layer</a:t>
            </a:r>
          </a:p>
        </p:txBody>
      </p:sp>
      <p:sp>
        <p:nvSpPr>
          <p:cNvPr id="296" name="Line"/>
          <p:cNvSpPr/>
          <p:nvPr/>
        </p:nvSpPr>
        <p:spPr>
          <a:xfrm>
            <a:off x="2590268" y="3237434"/>
            <a:ext cx="1" cy="441869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Line"/>
          <p:cNvSpPr/>
          <p:nvPr/>
        </p:nvSpPr>
        <p:spPr>
          <a:xfrm>
            <a:off x="2590268" y="4960401"/>
            <a:ext cx="1" cy="441869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298" name="Screenshot 2020-01-27 at 23.33.35.png" descr="Screenshot 2020-01-27 at 23.33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6197" y="2198539"/>
            <a:ext cx="5728038" cy="425479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Line"/>
          <p:cNvSpPr/>
          <p:nvPr/>
        </p:nvSpPr>
        <p:spPr>
          <a:xfrm flipV="1">
            <a:off x="3232646" y="2823368"/>
            <a:ext cx="1395975" cy="1262064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0" name="Line"/>
          <p:cNvSpPr/>
          <p:nvPr/>
        </p:nvSpPr>
        <p:spPr>
          <a:xfrm flipV="1">
            <a:off x="3250683" y="3559968"/>
            <a:ext cx="1395975" cy="727275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Line"/>
          <p:cNvSpPr/>
          <p:nvPr/>
        </p:nvSpPr>
        <p:spPr>
          <a:xfrm>
            <a:off x="3250683" y="4398168"/>
            <a:ext cx="1395975" cy="1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2" name="Line"/>
          <p:cNvSpPr/>
          <p:nvPr/>
        </p:nvSpPr>
        <p:spPr>
          <a:xfrm>
            <a:off x="3228677" y="5676635"/>
            <a:ext cx="1395976" cy="1"/>
          </a:xfrm>
          <a:prstGeom prst="line">
            <a:avLst/>
          </a:prstGeom>
          <a:ln w="15875" cap="rnd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3" name="Line"/>
          <p:cNvSpPr/>
          <p:nvPr/>
        </p:nvSpPr>
        <p:spPr>
          <a:xfrm>
            <a:off x="3250683" y="6320101"/>
            <a:ext cx="1395975" cy="1"/>
          </a:xfrm>
          <a:prstGeom prst="line">
            <a:avLst/>
          </a:prstGeom>
          <a:ln w="15875" cap="rnd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Zweiter Ansatz zu ML: CNN</a:t>
            </a:r>
          </a:p>
        </p:txBody>
      </p:sp>
      <p:sp>
        <p:nvSpPr>
          <p:cNvPr id="30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7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pPr/>
            <a:r>
              <a:t>Das CNN hat ca. 4 Millionen Parameter</a:t>
            </a:r>
          </a:p>
          <a:p>
            <a:pPr/>
            <a:r>
              <a:t>Wir trainieren auf dem Training Set mit 30,000 Bildern für 40 Epochs</a:t>
            </a:r>
          </a:p>
          <a:p>
            <a:pPr/>
            <a:r>
              <a:t>Um Overfitting zu vermeiden verwenden wir</a:t>
            </a:r>
          </a:p>
          <a:p>
            <a:pPr lvl="1" marL="742950" indent="-285750"/>
            <a:r>
              <a:t>Dropout-Regularisierung</a:t>
            </a:r>
          </a:p>
          <a:p>
            <a:pPr lvl="1" marL="742950" indent="-285750"/>
            <a:r>
              <a:t>Label Smoothing (siehe [1])</a:t>
            </a:r>
          </a:p>
        </p:txBody>
      </p:sp>
      <p:sp>
        <p:nvSpPr>
          <p:cNvPr id="308" name="[1] He, Tong et al. “Bag of Tricks for Image Classification with Convolutional Neural Networks.” 2019 IEEE/CVF Conference on Computer Vision and Pattern Recognition (CVPR) (2019)"/>
          <p:cNvSpPr txBox="1"/>
          <p:nvPr/>
        </p:nvSpPr>
        <p:spPr>
          <a:xfrm>
            <a:off x="3108578" y="5935660"/>
            <a:ext cx="86771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[1] He, Tong et al. “Bag of Tricks for Image Classification with Convolutional Neural Networks.” 2019 IEEE/CVF Conference on Computer Vision and Pattern Recognition (CVPR) (2019)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Zweiter Ansatz zu ML: CNN</a:t>
            </a:r>
          </a:p>
        </p:txBody>
      </p:sp>
      <p:sp>
        <p:nvSpPr>
          <p:cNvPr id="311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2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pPr/>
            <a:r>
              <a:t>Das CNN hat ca. 4 Millionen Parameter</a:t>
            </a:r>
          </a:p>
          <a:p>
            <a:pPr/>
            <a:r>
              <a:t>Wir trainieren auf dem Training Set mit 30,000 Bildern für 40 Epochs</a:t>
            </a:r>
          </a:p>
          <a:p>
            <a:pPr>
              <a:defRPr b="1"/>
            </a:pPr>
            <a:r>
              <a:t>Ergebnis:</a:t>
            </a:r>
          </a:p>
          <a:p>
            <a:pPr lvl="1" marL="742950" indent="-285750"/>
            <a:r>
              <a:t>Erreicht 99% Genauigkeit auf dem Training-Set und                                96% Genauigkeit auf dem Testset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Zweiter Ansatz zu ML: CNN</a:t>
            </a:r>
          </a:p>
        </p:txBody>
      </p:sp>
      <p:sp>
        <p:nvSpPr>
          <p:cNvPr id="315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6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pPr/>
            <a:r>
              <a:t>Demo?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Verkehrszeichenerkennung</a:t>
            </a:r>
          </a:p>
        </p:txBody>
      </p:sp>
      <p:sp>
        <p:nvSpPr>
          <p:cNvPr id="319" name="Inhaltsplatzhalter 2"/>
          <p:cNvSpPr txBox="1"/>
          <p:nvPr>
            <p:ph type="body" sz="half" idx="1"/>
          </p:nvPr>
        </p:nvSpPr>
        <p:spPr>
          <a:xfrm>
            <a:off x="1484310" y="2666999"/>
            <a:ext cx="9151608" cy="3124201"/>
          </a:xfrm>
          <a:prstGeom prst="rect">
            <a:avLst/>
          </a:prstGeom>
        </p:spPr>
        <p:txBody>
          <a:bodyPr/>
          <a:lstStyle/>
          <a:p>
            <a:pPr/>
            <a:r>
              <a:t>Überprüfen der Größe</a:t>
            </a:r>
          </a:p>
          <a:p>
            <a:pPr/>
            <a:r>
              <a:t>Schild aus dem Ausschnitt mit CNN klassifizieren</a:t>
            </a:r>
          </a:p>
          <a:p>
            <a:pPr/>
            <a:r>
              <a:t>Wiedergabe der Verhaltensempfehlung</a:t>
            </a:r>
          </a:p>
        </p:txBody>
      </p:sp>
      <p:sp>
        <p:nvSpPr>
          <p:cNvPr id="32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Problemstellung</a:t>
            </a:r>
          </a:p>
        </p:txBody>
      </p:sp>
      <p:sp>
        <p:nvSpPr>
          <p:cNvPr id="182" name="Inhaltsplatzhalter 2"/>
          <p:cNvSpPr txBox="1"/>
          <p:nvPr>
            <p:ph type="body" sz="quarter" idx="1"/>
          </p:nvPr>
        </p:nvSpPr>
        <p:spPr>
          <a:xfrm>
            <a:off x="1484311" y="2666999"/>
            <a:ext cx="4940240" cy="3124201"/>
          </a:xfrm>
          <a:prstGeom prst="rect">
            <a:avLst/>
          </a:prstGeom>
        </p:spPr>
        <p:txBody>
          <a:bodyPr/>
          <a:lstStyle/>
          <a:p>
            <a:pPr/>
            <a:r>
              <a:t>Verunglückte Kinder: ung. 10.200 Kinder im Jahr 2018</a:t>
            </a:r>
          </a:p>
          <a:p>
            <a:pPr/>
            <a:r>
              <a:t>11.3 % wegen Vorfahrt und Vorrang </a:t>
            </a:r>
          </a:p>
          <a:p>
            <a:pPr/>
            <a:r>
              <a:t>Unfälle ohne Verletzungen nicht inbegriffen</a:t>
            </a:r>
          </a:p>
        </p:txBody>
      </p:sp>
      <p:sp>
        <p:nvSpPr>
          <p:cNvPr id="183" name="Inhaltsplatzhalter 2"/>
          <p:cNvSpPr txBox="1"/>
          <p:nvPr/>
        </p:nvSpPr>
        <p:spPr>
          <a:xfrm>
            <a:off x="1930820" y="5796279"/>
            <a:ext cx="992727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12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 invalidUrl="" action="" tgtFrame="" tooltip="" history="1" highlightClick="0" endSnd="0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  <p:pic>
        <p:nvPicPr>
          <p:cNvPr id="184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8967" y="2438399"/>
            <a:ext cx="5551431" cy="2985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Ergebnispräsentation</a:t>
            </a:r>
          </a:p>
        </p:txBody>
      </p:sp>
      <p:sp>
        <p:nvSpPr>
          <p:cNvPr id="323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/>
            <a:r>
              <a:t>Ihnen wird jetzt die Demo präsentiert.</a:t>
            </a:r>
          </a:p>
        </p:txBody>
      </p:sp>
      <p:sp>
        <p:nvSpPr>
          <p:cNvPr id="324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Fazit</a:t>
            </a:r>
          </a:p>
        </p:txBody>
      </p:sp>
      <p:sp>
        <p:nvSpPr>
          <p:cNvPr id="327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/>
            <a:r>
              <a:t>Erkennung von Bildern unter erschwerten Bedingungen fehleranfällig</a:t>
            </a:r>
          </a:p>
          <a:p>
            <a:pPr/>
            <a:r>
              <a:t>Hintergründe manchmal schwierig zu unterscheiden</a:t>
            </a:r>
          </a:p>
          <a:p>
            <a:pPr/>
            <a:r>
              <a:t>Grundlegende Bilder werden richtig erkannt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Ausblick</a:t>
            </a:r>
          </a:p>
        </p:txBody>
      </p:sp>
      <p:sp>
        <p:nvSpPr>
          <p:cNvPr id="330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/>
            <a:r>
              <a:t>Applikation mit direkter Analyse (In Arbeit)</a:t>
            </a:r>
          </a:p>
          <a:p>
            <a:pPr/>
            <a:r>
              <a:t>Verbesserung der Schilderkennung</a:t>
            </a:r>
          </a:p>
          <a:p>
            <a:pPr/>
            <a:r>
              <a:t>Einbeziehen aussortierter Schilder</a:t>
            </a:r>
          </a:p>
          <a:p>
            <a:pPr/>
            <a:r>
              <a:t>Erhöhung/Verbesserung der Datenbasis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Quellen</a:t>
            </a:r>
          </a:p>
        </p:txBody>
      </p:sp>
      <p:sp>
        <p:nvSpPr>
          <p:cNvPr id="333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/>
            <a:r>
              <a:t>Statistisches Bundesamt: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 invalidUrl="" action="" tgtFrame="" tooltip="" history="1" highlightClick="0" endSnd="0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36" name="Freeform: Shape 11"/>
          <p:cNvSpPr/>
          <p:nvPr/>
        </p:nvSpPr>
        <p:spPr>
          <a:xfrm>
            <a:off x="-1" y="3955593"/>
            <a:ext cx="1828959" cy="2902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  <a:lnTo>
                  <a:pt x="20194" y="21600"/>
                </a:lnTo>
                <a:lnTo>
                  <a:pt x="0" y="472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7" name="Freeform: Shape 13"/>
          <p:cNvSpPr/>
          <p:nvPr/>
        </p:nvSpPr>
        <p:spPr>
          <a:xfrm>
            <a:off x="0" y="3220098"/>
            <a:ext cx="2910047" cy="36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  <a:lnTo>
                  <a:pt x="20681" y="21600"/>
                </a:lnTo>
                <a:lnTo>
                  <a:pt x="0" y="121"/>
                </a:lnTo>
                <a:close/>
              </a:path>
            </a:pathLst>
          </a:custGeom>
          <a:solidFill>
            <a:srgbClr val="0C5A8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8" name="Freeform: Shape 15"/>
          <p:cNvSpPr/>
          <p:nvPr/>
        </p:nvSpPr>
        <p:spPr>
          <a:xfrm>
            <a:off x="0" y="2845509"/>
            <a:ext cx="4149885" cy="40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  <a:lnTo>
                  <a:pt x="15147" y="21600"/>
                </a:lnTo>
                <a:lnTo>
                  <a:pt x="0" y="2016"/>
                </a:lnTo>
                <a:close/>
              </a:path>
            </a:pathLst>
          </a:custGeom>
          <a:solidFill>
            <a:srgbClr val="1287C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9" name="Freeform: Shape 17"/>
          <p:cNvSpPr/>
          <p:nvPr/>
        </p:nvSpPr>
        <p:spPr>
          <a:xfrm>
            <a:off x="-1" y="3332410"/>
            <a:ext cx="2719548" cy="352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  <a:lnTo>
                  <a:pt x="14527" y="21600"/>
                </a:lnTo>
                <a:lnTo>
                  <a:pt x="0" y="3818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0" name="Titel 3"/>
          <p:cNvSpPr txBox="1"/>
          <p:nvPr>
            <p:ph type="ctrTitle"/>
          </p:nvPr>
        </p:nvSpPr>
        <p:spPr>
          <a:xfrm>
            <a:off x="1524000" y="643467"/>
            <a:ext cx="9144000" cy="3618900"/>
          </a:xfrm>
          <a:prstGeom prst="rect">
            <a:avLst/>
          </a:prstGeom>
        </p:spPr>
        <p:txBody>
          <a:bodyPr/>
          <a:lstStyle>
            <a:lvl1pPr algn="ctr">
              <a:defRPr sz="7200"/>
            </a:lvl1pPr>
          </a:lstStyle>
          <a:p>
            <a:pPr/>
            <a:r>
              <a:t>Zusatzmaterial</a:t>
            </a:r>
          </a:p>
        </p:txBody>
      </p:sp>
      <p:sp>
        <p:nvSpPr>
          <p:cNvPr id="341" name="Untertitel 4"/>
          <p:cNvSpPr txBox="1"/>
          <p:nvPr>
            <p:ph type="subTitle" sz="quarter" idx="1"/>
          </p:nvPr>
        </p:nvSpPr>
        <p:spPr>
          <a:xfrm>
            <a:off x="2719546" y="4552334"/>
            <a:ext cx="6752908" cy="1091382"/>
          </a:xfrm>
          <a:prstGeom prst="rect">
            <a:avLst/>
          </a:prstGeom>
        </p:spPr>
        <p:txBody>
          <a:bodyPr/>
          <a:lstStyle/>
          <a:p>
            <a:pPr algn="ctr"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Verunglückte Kinder im Starßenverkehr unter 15 in Jahren</a:t>
            </a:r>
          </a:p>
        </p:txBody>
      </p:sp>
      <p:sp>
        <p:nvSpPr>
          <p:cNvPr id="344" name="Inhaltsplatzhalter 2"/>
          <p:cNvSpPr txBox="1"/>
          <p:nvPr>
            <p:ph type="body" sz="quarter" idx="1"/>
          </p:nvPr>
        </p:nvSpPr>
        <p:spPr>
          <a:xfrm>
            <a:off x="1484309" y="5738926"/>
            <a:ext cx="10018715" cy="22779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 invalidUrl="" action="" tgtFrame="" tooltip="" history="1" highlightClick="0" endSnd="0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  <p:pic>
        <p:nvPicPr>
          <p:cNvPr id="345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379" y="2666999"/>
            <a:ext cx="9114312" cy="3071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Getötete Kinder unter 15</a:t>
            </a:r>
          </a:p>
        </p:txBody>
      </p:sp>
      <p:pic>
        <p:nvPicPr>
          <p:cNvPr id="348" name="Inhaltsplatzhalter 3" descr="Inhaltsplatzhalt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0212" y="2857381"/>
            <a:ext cx="8725656" cy="274343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Inhaltsplatzhalter 2"/>
          <p:cNvSpPr txBox="1"/>
          <p:nvPr/>
        </p:nvSpPr>
        <p:spPr>
          <a:xfrm>
            <a:off x="1823943" y="5600818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 invalidUrl="" action="" tgtFrame="" tooltip="" history="1" highlightClick="0" endSnd="0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Verunglückte Kinder nach Uhrzeiten</a:t>
            </a:r>
          </a:p>
        </p:txBody>
      </p:sp>
      <p:pic>
        <p:nvPicPr>
          <p:cNvPr id="352" name="Inhaltsplatzhalter 3" descr="Inhaltsplatzhalt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4993" y="2373073"/>
            <a:ext cx="4849587" cy="315916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Inhaltsplatzhalter 2"/>
          <p:cNvSpPr txBox="1"/>
          <p:nvPr/>
        </p:nvSpPr>
        <p:spPr>
          <a:xfrm>
            <a:off x="1823943" y="5600818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 invalidUrl="" action="" tgtFrame="" tooltip="" history="1" highlightClick="0" endSnd="0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Gründe für Verkehrsunfälle bei Kindern unter 15 Jahren</a:t>
            </a:r>
          </a:p>
        </p:txBody>
      </p:sp>
      <p:pic>
        <p:nvPicPr>
          <p:cNvPr id="356" name="Inhaltsplatzhalter 3" descr="Inhaltsplatzhalt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236" y="2667000"/>
            <a:ext cx="4698865" cy="312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Inhaltsplatzhalter 2"/>
          <p:cNvSpPr txBox="1"/>
          <p:nvPr/>
        </p:nvSpPr>
        <p:spPr>
          <a:xfrm>
            <a:off x="1823943" y="5792003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 invalidUrl="" action="" tgtFrame="" tooltip="" history="1" highlightClick="0" endSnd="0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HSL-Farbraum</a:t>
            </a:r>
          </a:p>
        </p:txBody>
      </p:sp>
      <p:pic>
        <p:nvPicPr>
          <p:cNvPr id="360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0104" y="2570195"/>
            <a:ext cx="4794561" cy="3602005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Inhaltsplatzhalter 2"/>
          <p:cNvSpPr txBox="1"/>
          <p:nvPr/>
        </p:nvSpPr>
        <p:spPr>
          <a:xfrm>
            <a:off x="1962736" y="6190096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9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 invalidUrl="" action="" tgtFrame="" tooltip="" history="1" highlightClick="0" endSnd="0"/>
              </a:rPr>
              <a:t>https://upload.wikimedia.org/wikipedia/commons/thumb/6/6b/HSL_color_solid_cylinder_saturation_gray.png/197px-HSL_color_solid_cylinder_saturation_gray.png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Problemstellung</a:t>
            </a:r>
          </a:p>
        </p:txBody>
      </p:sp>
      <p:graphicFrame>
        <p:nvGraphicFramePr>
          <p:cNvPr id="187" name="Diagramm 5"/>
          <p:cNvGraphicFramePr/>
          <p:nvPr/>
        </p:nvGraphicFramePr>
        <p:xfrm>
          <a:off x="2612494" y="1920284"/>
          <a:ext cx="7660966" cy="412161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8" name="Inhaltsplatzhalter 2"/>
          <p:cNvSpPr txBox="1"/>
          <p:nvPr/>
        </p:nvSpPr>
        <p:spPr>
          <a:xfrm>
            <a:off x="2459638" y="6151478"/>
            <a:ext cx="99272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1200"/>
            </a:pPr>
            <a:r>
              <a:t>Quelle i. A. an: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 invalidUrl="" action="" tgtFrame="" tooltip="" history="1" highlightClick="0" endSnd="0"/>
              </a:rPr>
              <a:t>https://de.statista.com/statistik/daten/studie/1106/umfrage/handybesitz-bei-jugendlichen-nach-altersgruppen/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Idee</a:t>
            </a:r>
          </a:p>
        </p:txBody>
      </p:sp>
      <p:sp>
        <p:nvSpPr>
          <p:cNvPr id="191" name="Inhaltsplatzhalter 2"/>
          <p:cNvSpPr txBox="1"/>
          <p:nvPr>
            <p:ph type="body" idx="1"/>
          </p:nvPr>
        </p:nvSpPr>
        <p:spPr>
          <a:xfrm>
            <a:off x="972152" y="2666999"/>
            <a:ext cx="11219850" cy="3124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/>
            </a:lvl1pPr>
          </a:lstStyle>
          <a:p>
            <a:pPr/>
            <a:r>
              <a:t>Automatische Erkennung und Klassifizierung von Verkehrszeichen und Wiedergabe der Verkehrsregel in einer verständlichen Weise.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E9EAEB"/>
            </a:gs>
            <a:gs pos="100000">
              <a:srgbClr val="A4A6A7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el 1"/>
          <p:cNvSpPr txBox="1"/>
          <p:nvPr>
            <p:ph type="title"/>
          </p:nvPr>
        </p:nvSpPr>
        <p:spPr>
          <a:xfrm>
            <a:off x="1760705" y="685800"/>
            <a:ext cx="9742320" cy="1752600"/>
          </a:xfrm>
          <a:prstGeom prst="rect">
            <a:avLst/>
          </a:prstGeom>
        </p:spPr>
        <p:txBody>
          <a:bodyPr/>
          <a:lstStyle/>
          <a:p>
            <a:pPr/>
            <a:r>
              <a:t>Aufgaben</a:t>
            </a:r>
          </a:p>
        </p:txBody>
      </p:sp>
      <p:grpSp>
        <p:nvGrpSpPr>
          <p:cNvPr id="202" name="Inhaltsplatzhalter 2"/>
          <p:cNvGrpSpPr/>
          <p:nvPr/>
        </p:nvGrpSpPr>
        <p:grpSpPr>
          <a:xfrm>
            <a:off x="1997816" y="3277153"/>
            <a:ext cx="9268095" cy="1694055"/>
            <a:chOff x="0" y="0"/>
            <a:chExt cx="9268092" cy="1694054"/>
          </a:xfrm>
        </p:grpSpPr>
        <p:sp>
          <p:nvSpPr>
            <p:cNvPr id="194" name="Square"/>
            <p:cNvSpPr/>
            <p:nvPr/>
          </p:nvSpPr>
          <p:spPr>
            <a:xfrm>
              <a:off x="563254" y="0"/>
              <a:ext cx="921689" cy="921689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</a:p>
          </p:txBody>
        </p:sp>
        <p:sp>
          <p:nvSpPr>
            <p:cNvPr id="195" name="Erkennen von Verkehrsschildern"/>
            <p:cNvSpPr txBox="1"/>
            <p:nvPr/>
          </p:nvSpPr>
          <p:spPr>
            <a:xfrm>
              <a:off x="0" y="1211454"/>
              <a:ext cx="204819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pPr/>
              <a:r>
                <a:t>Erkennen von Verkehrsschildern</a:t>
              </a:r>
            </a:p>
          </p:txBody>
        </p:sp>
        <p:sp>
          <p:nvSpPr>
            <p:cNvPr id="196" name="Square"/>
            <p:cNvSpPr/>
            <p:nvPr/>
          </p:nvSpPr>
          <p:spPr>
            <a:xfrm>
              <a:off x="2969886" y="0"/>
              <a:ext cx="921689" cy="921689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</a:p>
          </p:txBody>
        </p:sp>
        <p:sp>
          <p:nvSpPr>
            <p:cNvPr id="197" name="Klassifizieren der Verkehrsschilder"/>
            <p:cNvSpPr txBox="1"/>
            <p:nvPr/>
          </p:nvSpPr>
          <p:spPr>
            <a:xfrm>
              <a:off x="2406631" y="1211454"/>
              <a:ext cx="204819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pPr/>
              <a:r>
                <a:t>Klassifizieren der Verkehrsschilder</a:t>
              </a:r>
            </a:p>
          </p:txBody>
        </p:sp>
        <p:sp>
          <p:nvSpPr>
            <p:cNvPr id="198" name="Square"/>
            <p:cNvSpPr/>
            <p:nvPr/>
          </p:nvSpPr>
          <p:spPr>
            <a:xfrm>
              <a:off x="5376519" y="0"/>
              <a:ext cx="921689" cy="921689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</a:p>
          </p:txBody>
        </p:sp>
        <p:sp>
          <p:nvSpPr>
            <p:cNvPr id="199" name="Wiedergabe der Regelung"/>
            <p:cNvSpPr txBox="1"/>
            <p:nvPr/>
          </p:nvSpPr>
          <p:spPr>
            <a:xfrm>
              <a:off x="4813263" y="1211454"/>
              <a:ext cx="204819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pPr/>
              <a:r>
                <a:t>Wiedergabe der Regelung</a:t>
              </a:r>
            </a:p>
          </p:txBody>
        </p:sp>
        <p:sp>
          <p:nvSpPr>
            <p:cNvPr id="200" name="Square"/>
            <p:cNvSpPr/>
            <p:nvPr/>
          </p:nvSpPr>
          <p:spPr>
            <a:xfrm>
              <a:off x="7783151" y="0"/>
              <a:ext cx="921689" cy="921689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</a:p>
          </p:txBody>
        </p:sp>
        <p:sp>
          <p:nvSpPr>
            <p:cNvPr id="201" name="Dem Nutzer die Software bereitstellen"/>
            <p:cNvSpPr txBox="1"/>
            <p:nvPr/>
          </p:nvSpPr>
          <p:spPr>
            <a:xfrm>
              <a:off x="7219895" y="1211454"/>
              <a:ext cx="204819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pPr/>
              <a:r>
                <a:t>Dem Nutzer die Software bereitstellen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Verkehrszeichenerkennung</a:t>
            </a:r>
          </a:p>
        </p:txBody>
      </p:sp>
      <p:sp>
        <p:nvSpPr>
          <p:cNvPr id="205" name="Inhaltsplatzhalter 2"/>
          <p:cNvSpPr txBox="1"/>
          <p:nvPr>
            <p:ph type="body" sz="half" idx="1"/>
          </p:nvPr>
        </p:nvSpPr>
        <p:spPr>
          <a:xfrm>
            <a:off x="1484309" y="2666999"/>
            <a:ext cx="5628761" cy="3124201"/>
          </a:xfrm>
          <a:prstGeom prst="rect">
            <a:avLst/>
          </a:prstGeom>
        </p:spPr>
        <p:txBody>
          <a:bodyPr/>
          <a:lstStyle/>
          <a:p>
            <a:pPr/>
            <a:r>
              <a:t>Umwandlung in den HSL-Farbraum</a:t>
            </a:r>
          </a:p>
          <a:p>
            <a:pPr/>
            <a:r>
              <a:t>Auswahl des Farbspektrums </a:t>
            </a:r>
            <a:br/>
            <a:r>
              <a:t>(für rot, blau und gelb)</a:t>
            </a:r>
          </a:p>
          <a:p>
            <a:pPr/>
            <a:r>
              <a:t>Ausschneiden von relevanten Bereichen </a:t>
            </a:r>
          </a:p>
        </p:txBody>
      </p:sp>
      <p:sp>
        <p:nvSpPr>
          <p:cNvPr id="206" name="Rechteck 4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7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0778" y="2367815"/>
            <a:ext cx="4851669" cy="3638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Klassifikation durch Konturenerkennung</a:t>
            </a:r>
          </a:p>
        </p:txBody>
      </p:sp>
      <p:sp>
        <p:nvSpPr>
          <p:cNvPr id="210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Der Weg zum Ziel:</a:t>
            </a:r>
          </a:p>
          <a:p>
            <a:pPr marL="0" indent="0">
              <a:buSzTx/>
              <a:buNone/>
            </a:pPr>
          </a:p>
          <a:p>
            <a:pPr>
              <a:buFontTx/>
              <a:buChar char="-"/>
            </a:pPr>
            <a:r>
              <a:t>Input: einfache Grafik (Stoppschild)</a:t>
            </a:r>
          </a:p>
          <a:p>
            <a:pPr>
              <a:buFontTx/>
              <a:buChar char="-"/>
            </a:pPr>
            <a:r>
              <a:t>Nach eingegrenzten RGB-Farbraum filtern</a:t>
            </a:r>
          </a:p>
        </p:txBody>
      </p:sp>
      <p:pic>
        <p:nvPicPr>
          <p:cNvPr id="211" name="Grafik 4" descr="Grafik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2828" y="1899721"/>
            <a:ext cx="3310003" cy="2229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rafik 11" descr="Grafik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6604" y="4128906"/>
            <a:ext cx="2809945" cy="2776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el 1"/>
          <p:cNvSpPr txBox="1"/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pPr/>
            <a:r>
              <a:t>Klassifikation durch Konturenerkennung</a:t>
            </a:r>
          </a:p>
        </p:txBody>
      </p:sp>
      <p:sp>
        <p:nvSpPr>
          <p:cNvPr id="215" name="Inhaltsplatzhalter 2"/>
          <p:cNvSpPr txBox="1"/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t>Input: Verkehrszeichen „in freier Wildbahn“</a:t>
            </a:r>
          </a:p>
          <a:p>
            <a:pPr>
              <a:buFontTx/>
              <a:buChar char="-"/>
            </a:pPr>
            <a:r>
              <a:t>Nach eingegrenzten RGB-Farbraum filtern</a:t>
            </a:r>
          </a:p>
        </p:txBody>
      </p:sp>
      <p:pic>
        <p:nvPicPr>
          <p:cNvPr id="216" name="Grafik 4" descr="Grafik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4430" y="1858960"/>
            <a:ext cx="3630638" cy="2714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Grafik 11" descr="Grafik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4430" y="4305298"/>
            <a:ext cx="3630638" cy="2714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0000FF"/>
      </a:hlink>
      <a:folHlink>
        <a:srgbClr val="FF00FF"/>
      </a:folHlink>
    </a:clrScheme>
    <a:fontScheme name="Parallax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0" stA="26000" stPos="0" endA="0" endPos="40000" dist="0" dir="5400000" fadeDir="5400000" sx="100000" sy="-100000" kx="0" ky="0" algn="bl" rotWithShape="0"/>
          </a:effectLst>
        </a:effectStyle>
        <a:effectStyle>
          <a:effectLst>
            <a:reflection blurRad="0" stA="26000" stPos="0" endA="0" endPos="40000" dist="0" dir="5400000" fadeDir="5400000" sx="100000" sy="-100000" kx="0" ky="0" algn="bl" rotWithShape="0"/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reflection blurRad="0" stA="26000" stPos="0" endA="0" endPos="40000" dist="0" dir="5400000" fadeDir="5400000" sx="100000" sy="-100000" kx="0" ky="0" algn="bl" rotWithShape="0"/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0000FF"/>
      </a:hlink>
      <a:folHlink>
        <a:srgbClr val="FF00FF"/>
      </a:folHlink>
    </a:clrScheme>
    <a:fontScheme name="Parallax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0" stA="26000" stPos="0" endA="0" endPos="40000" dist="0" dir="5400000" fadeDir="5400000" sx="100000" sy="-100000" kx="0" ky="0" algn="bl" rotWithShape="0"/>
          </a:effectLst>
        </a:effectStyle>
        <a:effectStyle>
          <a:effectLst>
            <a:reflection blurRad="0" stA="26000" stPos="0" endA="0" endPos="40000" dist="0" dir="5400000" fadeDir="5400000" sx="100000" sy="-100000" kx="0" ky="0" algn="bl" rotWithShape="0"/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reflection blurRad="0" stA="26000" stPos="0" endA="0" endPos="40000" dist="0" dir="5400000" fadeDir="5400000" sx="100000" sy="-100000" kx="0" ky="0" algn="bl" rotWithShape="0"/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